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256" r:id="rId2"/>
    <p:sldId id="279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77" r:id="rId11"/>
    <p:sldId id="264" r:id="rId12"/>
    <p:sldId id="265" r:id="rId13"/>
    <p:sldId id="266" r:id="rId14"/>
    <p:sldId id="276" r:id="rId15"/>
    <p:sldId id="269" r:id="rId16"/>
    <p:sldId id="270" r:id="rId17"/>
    <p:sldId id="271" r:id="rId18"/>
    <p:sldId id="272" r:id="rId19"/>
    <p:sldId id="273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561519-C5AF-4EF0-BE3B-FFDE44E21833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D6821DC-A329-48C1-8C46-1D868166B2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99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299086B-08AC-4090-A3AE-2DECBCE907EA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3DFCEBB-4879-46F9-94E0-494FED43E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4C76-B386-4763-B89D-97787C9B96B3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D188-1C86-4ADF-B29E-C1EE1054F4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C62E-F991-4937-B093-A297A05C3F45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3F541-5A66-495D-9B49-ADDB08715B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137A48-A3D0-4FF8-B93D-0E59138587CF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DEEE33-76DD-407B-ABAF-912BD3B0A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002AD80-B604-413C-89C7-043E1F8F5CAD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CC86F30-6C74-4A6A-A606-3A5E54E2B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84BD9C-7779-4351-994E-D5501F2A68DB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FD2675-334E-4CC0-95BA-BD74F8865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BD294E-E378-4127-8543-90E0A22B7246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16F017-ACCC-4AE5-A219-FB04D230F1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7F4BCB-2F2E-4E9E-90C0-C194D4B86497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04A08C-649D-44AA-8A06-5BFC37CD2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898D-68F5-4E06-AE81-FAC304BE1798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6D45-9E4A-4AA2-B489-B986115393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7235DAF-61DB-4CB2-B8CD-F02141726353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6DACC98-6B4D-4AEC-9ED7-C9B714E98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9ECAA43-2994-45AB-8082-869CC4F2345F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50712C-AEC3-4A90-B233-71854FAA8E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dirty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A758F0-C773-4D92-BF1A-9ECE7FA683D7}" type="datetimeFigureOut">
              <a:rPr lang="en-US"/>
              <a:pPr>
                <a:defRPr/>
              </a:pPr>
              <a:t>6/18/2014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84E0C48-9148-4454-BB45-AC802653D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899" r:id="rId7"/>
    <p:sldLayoutId id="2147483906" r:id="rId8"/>
    <p:sldLayoutId id="2147483907" r:id="rId9"/>
    <p:sldLayoutId id="2147483898" r:id="rId10"/>
    <p:sldLayoutId id="2147483897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620000" cy="6096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San Jose State University</a:t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  <a:t>Center for the Development of Recycling</a:t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Vermiculture: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Essence of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Composting at Home</a:t>
            </a: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en-US" sz="4400" dirty="0">
              <a:solidFill>
                <a:schemeClr val="tx1"/>
              </a:solidFill>
              <a:latin typeface="Vladimir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Adding Worms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95600"/>
          </a:xfrm>
        </p:spPr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5) Dig to the middle layer, put worms in, and then cover them </a:t>
            </a:r>
            <a:r>
              <a:rPr lang="en-US" dirty="0" smtClean="0"/>
              <a:t>up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 can find Red Wigglers at bait shops or through the Internet. The price for a pound of worms </a:t>
            </a:r>
            <a:r>
              <a:rPr lang="en-US" dirty="0" smtClean="0"/>
              <a:t>is </a:t>
            </a:r>
            <a:r>
              <a:rPr lang="en-US" dirty="0" smtClean="0"/>
              <a:t>about </a:t>
            </a:r>
            <a:r>
              <a:rPr lang="en-US" dirty="0" smtClean="0"/>
              <a:t>$15 to $</a:t>
            </a:r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23555" name="Picture 3" descr="subheader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0"/>
            <a:ext cx="79248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33400" y="2819400"/>
            <a:ext cx="20224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http://www.redwormcomposting.com/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276600" y="6400800"/>
            <a:ext cx="2522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http://reducewaste.org/portal/site/iwm/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Bedding Care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953000"/>
          </a:xfrm>
        </p:spPr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Lift bedding for aeration to prevent or reduce odors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If bedding is too dry, add water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Replace bin with fresh bedding every one to three </a:t>
            </a:r>
            <a:r>
              <a:rPr lang="en-US" dirty="0" smtClean="0"/>
              <a:t>months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At all times, keep a four to six inch layer of fresh bedding on top of the worms and food in your </a:t>
            </a:r>
            <a:r>
              <a:rPr lang="en-US" dirty="0" smtClean="0"/>
              <a:t>bin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24579" name="Picture 3" descr="Image-412AC3AA9A6E11D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1242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mage-412B4A339A6E11D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419600"/>
            <a:ext cx="31242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 rot="-5400000">
            <a:off x="7065963" y="5049837"/>
            <a:ext cx="2514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http://homepage.mac.com/cityfarmer/comiclife/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362200" y="6477000"/>
            <a:ext cx="2522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http://reducewaste.org/portal/site/iwm/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Replacing Bedding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105400"/>
          </a:xfrm>
        </p:spPr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 new four to six inch layer of bedding should be  added every one to three </a:t>
            </a:r>
            <a:r>
              <a:rPr lang="en-US" dirty="0" smtClean="0"/>
              <a:t>months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“Should be moist as a wrung-out sponge”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For plastic bins, add more bedding for the absorption of excess </a:t>
            </a:r>
            <a:r>
              <a:rPr lang="en-US" dirty="0" smtClean="0"/>
              <a:t>moisture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For wooden bins, add more water for the lack of </a:t>
            </a:r>
            <a:r>
              <a:rPr lang="en-US" dirty="0" smtClean="0"/>
              <a:t>moisture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25603" name="Picture 4" descr="9283-twin-wooden-compost-bin-imag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572000"/>
            <a:ext cx="19240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compost-plastic-b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572000"/>
            <a:ext cx="181768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2232352351_ba3063c25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38100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4800600" y="4267200"/>
            <a:ext cx="11747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wigglingaround.com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4800600" y="6477000"/>
            <a:ext cx="8953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cityofdavis.org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6629400" y="6519863"/>
            <a:ext cx="1055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allthingsgreen.net</a:t>
            </a:r>
          </a:p>
          <a:p>
            <a:endParaRPr lang="en-US" sz="800" dirty="0">
              <a:latin typeface="Rockwell" pitchFamily="18" charset="0"/>
            </a:endParaRPr>
          </a:p>
        </p:txBody>
      </p:sp>
      <p:sp>
        <p:nvSpPr>
          <p:cNvPr id="25609" name="TextBox 10"/>
          <p:cNvSpPr txBox="1">
            <a:spLocks noChangeArrowheads="1"/>
          </p:cNvSpPr>
          <p:nvPr/>
        </p:nvSpPr>
        <p:spPr bwMode="auto">
          <a:xfrm>
            <a:off x="2209800" y="6477000"/>
            <a:ext cx="2522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http://reducewaste.org/portal/site/iwm/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Step by Step: Feeding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733800" cy="5257800"/>
          </a:xfr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1. CHOP materials if you want them to break down more </a:t>
            </a:r>
            <a:r>
              <a:rPr lang="en-US" dirty="0" smtClean="0"/>
              <a:t>quickly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2. MIX "browns" (dry, woody materials) with "greens" (moist, green materials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6627" name="Picture 3" descr="02389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267200" y="6096000"/>
            <a:ext cx="917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gapphotos.com</a:t>
            </a:r>
          </a:p>
          <a:p>
            <a:endParaRPr lang="en-US" sz="800" dirty="0">
              <a:latin typeface="Rockwell" pitchFamily="18" charset="0"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3276600" y="6477000"/>
            <a:ext cx="2522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http://reducewaste.org/portal/site/iwm/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Do’s and Don’ts </a:t>
            </a:r>
          </a:p>
        </p:txBody>
      </p:sp>
      <p:pic>
        <p:nvPicPr>
          <p:cNvPr id="27650" name="Content Placeholder 3" descr="gunge770_20.bmp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447800"/>
            <a:ext cx="8382000" cy="495300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57200" y="5943600"/>
            <a:ext cx="119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waste-invaders.co.uk</a:t>
            </a:r>
          </a:p>
          <a:p>
            <a:endParaRPr lang="en-US" sz="8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First Time Feeding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5181600"/>
          </a:xfrm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Microwave food before putting into bins (3-5 min) to kill larvae of any </a:t>
            </a:r>
            <a:r>
              <a:rPr lang="en-US" dirty="0" smtClean="0"/>
              <a:t>kind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Feed worms about one quart or one pound of food and leave the worms alone for about two week prior to feeding </a:t>
            </a:r>
            <a:r>
              <a:rPr lang="en-US" dirty="0" smtClean="0"/>
              <a:t>again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After two weeks, feed the worms the same amount except once a week at your </a:t>
            </a:r>
            <a:r>
              <a:rPr lang="en-US" dirty="0" smtClean="0"/>
              <a:t>schedule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28675" name="Picture 3" descr="wb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4196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naturemill-nature-mill-compost-box-hom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524000"/>
            <a:ext cx="2070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6172200" y="4191000"/>
            <a:ext cx="7254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keetsa.com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6172200" y="6477000"/>
            <a:ext cx="1023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leaveitbetter.com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1905000" y="6477000"/>
            <a:ext cx="42370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Michele Young - Environmental Services Director, City of San Jose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Harvesting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772400" cy="4800600"/>
          </a:xfr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Worm compost should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be harvested at least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once on an annual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</a:t>
            </a:r>
            <a:r>
              <a:rPr lang="en-US" dirty="0" smtClean="0"/>
              <a:t>basis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Harvesting may begin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two to three months after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worm bin set </a:t>
            </a:r>
            <a:r>
              <a:rPr lang="en-US" dirty="0" smtClean="0"/>
              <a:t>up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 can scoop up the contents of the compost bin and collect the brown crumbly </a:t>
            </a:r>
            <a:r>
              <a:rPr lang="en-US" dirty="0" smtClean="0"/>
              <a:t>compost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29699" name="Picture 3" descr="Image-412B0CD89A6E11D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524000"/>
            <a:ext cx="36925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257800" y="4495800"/>
            <a:ext cx="2514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http://homepage.mac.com/cityfarmer/comiclife/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3124200" y="6400800"/>
            <a:ext cx="2522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http://reducewaste.org/portal/site/iwm/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Harvesting Con’t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00600"/>
          </a:xfr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Another method would be to move all contents on one side and place new bedding with a handful of soil and food in the empty </a:t>
            </a:r>
            <a:r>
              <a:rPr lang="en-US" dirty="0" smtClean="0"/>
              <a:t>side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worms will migrate from the composted side to the side with new bedding and food in due </a:t>
            </a:r>
            <a:r>
              <a:rPr lang="en-US" dirty="0" smtClean="0"/>
              <a:t>time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30723" name="Picture 3" descr="P1130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red-wiggler-worm-castings-vermicompost-closeup-with-finger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4135438"/>
            <a:ext cx="3048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5791200" y="3810000"/>
            <a:ext cx="1517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aagaardfarms.blogspot.com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791200" y="6400800"/>
            <a:ext cx="1333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vermicultureafrica.co.za</a:t>
            </a:r>
          </a:p>
          <a:p>
            <a:endParaRPr lang="en-US" sz="800" dirty="0">
              <a:latin typeface="Rockwell" pitchFamily="18" charset="0"/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3200400" y="6477000"/>
            <a:ext cx="2522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http://reducewaste.org/portal/site/iwm/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Compost and Gardening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0"/>
          </a:xfr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Using Worm Compost will help your plants thrive by adding nutrients and humus to the soil. Sprinkle a 1/4" to 1" layer at the base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of indoor 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outdoor plants,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or blend no more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than 20% worm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compost into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potting mix 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garden </a:t>
            </a:r>
            <a:r>
              <a:rPr lang="en-US" dirty="0" smtClean="0"/>
              <a:t>soil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31747" name="Picture 4" descr="Hand-holding-compo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276600"/>
            <a:ext cx="44958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191000" y="6248400"/>
            <a:ext cx="884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sheknows.com</a:t>
            </a:r>
          </a:p>
          <a:p>
            <a:endParaRPr lang="en-US" sz="800" dirty="0">
              <a:latin typeface="Rockwell" pitchFamily="18" charset="0"/>
            </a:endParaRP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3124200" y="6477000"/>
            <a:ext cx="2522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http://reducewaste.org/portal/site/iwm/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Troubleshooting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83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524000"/>
          <a:ext cx="8001000" cy="4885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924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SYMPTOM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PROBLEM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1177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compost has a bad odor.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Not enough air in the pile.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Turn the pile, add dry material if the pile is too wet.</a:t>
                      </a:r>
                      <a:endParaRPr lang="en-US" dirty="0"/>
                    </a:p>
                  </a:txBody>
                  <a:tcPr/>
                </a:tc>
              </a:tr>
              <a:tr h="905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center of the pile is dry.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enough water in the pile.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Moisten and turn the pile.</a:t>
                      </a:r>
                      <a:endParaRPr lang="en-US" dirty="0"/>
                    </a:p>
                  </a:txBody>
                  <a:tcPr/>
                </a:tc>
              </a:tr>
              <a:tr h="1224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OIKCKA+TimesNewRoman"/>
                        </a:rPr>
                        <a:t>The compost is damp and warm only in the middle.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OIKCKA+TimesNew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pile is too small.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 more material and mix</a:t>
                      </a:r>
                      <a:r>
                        <a:rPr lang="en-US" baseline="0" dirty="0" smtClean="0"/>
                        <a:t> it all into a new pile.</a:t>
                      </a:r>
                      <a:endParaRPr lang="en-US" dirty="0"/>
                    </a:p>
                  </a:txBody>
                  <a:tcPr/>
                </a:tc>
              </a:tr>
              <a:tr h="11772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OIKCKA+TimesNewRoman"/>
                        </a:rPr>
                        <a:t>The pile is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OIKCKA+TimesNewRoman"/>
                        </a:rPr>
                        <a:t> damp and sweet smelling but will not heat up.</a:t>
                      </a:r>
                      <a:endParaRPr lang="en-US" sz="18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OIKCKA+TimesNew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enough nitrogen in the pile.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 in a nitrogen source like fresh grass clippings or manure.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History of Compost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8"/>
            <a:ext cx="5562600" cy="47545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dirty="0" smtClean="0"/>
              <a:t>Compost dates back to the Roman Empire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Modernized in the 1920’s when Rudolf Steiner found that it was useful for farming</a:t>
            </a:r>
          </a:p>
          <a:p>
            <a:pPr>
              <a:lnSpc>
                <a:spcPct val="80000"/>
              </a:lnSpc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Considered “humus” until it was found to be insoluble in water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500" dirty="0" smtClean="0"/>
          </a:p>
          <a:p>
            <a:pPr>
              <a:lnSpc>
                <a:spcPct val="80000"/>
              </a:lnSpc>
            </a:pPr>
            <a:r>
              <a:rPr lang="en-US" sz="2500" dirty="0" smtClean="0"/>
              <a:t>Since then, many large and small-scale methods using compost for fertilization have been practiced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057400" y="6477000"/>
            <a:ext cx="4767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http://www.partselect.com/JustForFun/A-Home-Guide-To-Composting.aspx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791200" y="5943600"/>
            <a:ext cx="8588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opschools.org</a:t>
            </a:r>
          </a:p>
        </p:txBody>
      </p:sp>
      <p:pic>
        <p:nvPicPr>
          <p:cNvPr id="15365" name="Picture 5" descr="farm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00200"/>
            <a:ext cx="2809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Making Bins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buy compost bins at </a:t>
            </a:r>
            <a:r>
              <a:rPr lang="en-US" dirty="0" smtClean="0"/>
              <a:t>Home Improvement Stores (Home Deport, Lowes, True Value, </a:t>
            </a:r>
            <a:r>
              <a:rPr lang="en-US" dirty="0" smtClean="0"/>
              <a:t>and on-line. </a:t>
            </a:r>
          </a:p>
          <a:p>
            <a:endParaRPr lang="en-US" dirty="0" smtClean="0"/>
          </a:p>
          <a:p>
            <a:r>
              <a:rPr lang="en-US" dirty="0" smtClean="0"/>
              <a:t>Visit </a:t>
            </a:r>
            <a:r>
              <a:rPr lang="en-US" dirty="0" smtClean="0"/>
              <a:t>the Center for Development of Recycling website to find out how to </a:t>
            </a:r>
            <a:r>
              <a:rPr lang="en-US" b="1" dirty="0" smtClean="0"/>
              <a:t>make your own</a:t>
            </a:r>
            <a:r>
              <a:rPr lang="en-US" dirty="0" smtClean="0"/>
              <a:t> plastic or wooden compost bins!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Overview and Benefits	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953000"/>
          </a:xfrm>
        </p:spPr>
        <p:txBody>
          <a:bodyPr/>
          <a:lstStyle/>
          <a:p>
            <a:r>
              <a:rPr lang="en-US" dirty="0" smtClean="0"/>
              <a:t>Learn details of worm composting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Practice home composting 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Build a bin made either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out of wood or plastic 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r>
              <a:rPr lang="en-US" dirty="0" smtClean="0"/>
              <a:t>Divert waste from the landfill </a:t>
            </a:r>
          </a:p>
        </p:txBody>
      </p:sp>
      <p:pic>
        <p:nvPicPr>
          <p:cNvPr id="16387" name="Picture 3" descr="wormfriendlyhabit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514600"/>
            <a:ext cx="271303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019800" y="4800600"/>
            <a:ext cx="1720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homecompostingmadeeasy.com</a:t>
            </a:r>
          </a:p>
          <a:p>
            <a:endParaRPr lang="en-US" sz="8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41864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Vermiculture Composting: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/>
          <a:lstStyle/>
          <a:p>
            <a:r>
              <a:rPr lang="en-US" dirty="0" smtClean="0"/>
              <a:t>Worms produce droppings known as castings. </a:t>
            </a:r>
          </a:p>
          <a:p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6400800"/>
            <a:ext cx="7772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1"/>
                </a:solidFill>
                <a:uFill>
                  <a:solidFill>
                    <a:schemeClr val="tx1"/>
                  </a:solidFill>
                </a:uFill>
                <a:latin typeface="Arial" pitchFamily="34" charset="0"/>
                <a:cs typeface="+mn-cs"/>
              </a:rPr>
              <a:t>http://www.calrecycle.ca.gov/organics/worms/</a:t>
            </a:r>
          </a:p>
        </p:txBody>
      </p:sp>
      <p:pic>
        <p:nvPicPr>
          <p:cNvPr id="17412" name="Picture 4" descr="20110219redworm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792413"/>
            <a:ext cx="31083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733800" y="2362200"/>
            <a:ext cx="4953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>
                <a:latin typeface="Rockwell" pitchFamily="18" charset="0"/>
              </a:rPr>
              <a:t> Castings</a:t>
            </a:r>
          </a:p>
          <a:p>
            <a:pPr lvl="1">
              <a:buFont typeface="Arial" charset="0"/>
              <a:buChar char="•"/>
            </a:pPr>
            <a:r>
              <a:rPr lang="en-US" sz="2600" dirty="0">
                <a:latin typeface="Rockwell" pitchFamily="18" charset="0"/>
              </a:rPr>
              <a:t> Generate the best </a:t>
            </a:r>
            <a:r>
              <a:rPr lang="en-US" sz="2600" dirty="0" smtClean="0">
                <a:latin typeface="Rockwell" pitchFamily="18" charset="0"/>
              </a:rPr>
              <a:t>soil amendment </a:t>
            </a:r>
            <a:r>
              <a:rPr lang="en-US" sz="2600" dirty="0">
                <a:latin typeface="Rockwell" pitchFamily="18" charset="0"/>
              </a:rPr>
              <a:t>known in </a:t>
            </a:r>
            <a:r>
              <a:rPr lang="en-US" sz="2600" dirty="0" smtClean="0">
                <a:latin typeface="Rockwell" pitchFamily="18" charset="0"/>
              </a:rPr>
              <a:t>horticulture</a:t>
            </a:r>
            <a:endParaRPr lang="en-US" sz="2600" dirty="0">
              <a:latin typeface="Rockwell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sz="2600" dirty="0">
                <a:latin typeface="Rockwell" pitchFamily="18" charset="0"/>
              </a:rPr>
              <a:t> Provide nutrients that stimulate plant growth due to chemicals, fungi and bacteria located in the worm’s </a:t>
            </a:r>
            <a:r>
              <a:rPr lang="en-US" sz="2600" dirty="0" smtClean="0">
                <a:latin typeface="Rockwell" pitchFamily="18" charset="0"/>
              </a:rPr>
              <a:t>gut</a:t>
            </a:r>
            <a:endParaRPr lang="en-US" sz="2600" dirty="0">
              <a:latin typeface="Rockwell" pitchFamily="18" charset="0"/>
            </a:endParaRPr>
          </a:p>
          <a:p>
            <a:endParaRPr lang="en-US" sz="2400" dirty="0">
              <a:latin typeface="Rockwell" pitchFamily="18" charset="0"/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33400" y="57150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waldeneffect.org</a:t>
            </a:r>
          </a:p>
          <a:p>
            <a:endParaRPr lang="en-US" sz="8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Get to Know Your Worms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410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/>
              <a:t>Red Wigglers (</a:t>
            </a:r>
            <a:r>
              <a:rPr lang="en-US" sz="2700" i="1" dirty="0" smtClean="0"/>
              <a:t>Eisenia</a:t>
            </a:r>
            <a:r>
              <a:rPr lang="en-US" sz="2700" i="1" dirty="0" smtClean="0"/>
              <a:t> </a:t>
            </a:r>
            <a:r>
              <a:rPr lang="en-US" sz="2700" i="1" dirty="0"/>
              <a:t>foetida</a:t>
            </a:r>
            <a:r>
              <a:rPr lang="en-US" sz="2700" dirty="0"/>
              <a:t> or</a:t>
            </a:r>
            <a:r>
              <a:rPr lang="en-US" sz="2700" dirty="0" smtClean="0"/>
              <a:t> </a:t>
            </a:r>
            <a:r>
              <a:rPr lang="en-US" sz="2700" i="1" dirty="0" smtClean="0"/>
              <a:t>Lumbricus</a:t>
            </a:r>
            <a:r>
              <a:rPr lang="en-US" sz="2700" i="1" dirty="0" smtClean="0"/>
              <a:t> </a:t>
            </a:r>
            <a:r>
              <a:rPr lang="en-US" sz="2700" i="1" dirty="0" smtClean="0"/>
              <a:t>rubellus</a:t>
            </a:r>
            <a:r>
              <a:rPr lang="en-US" sz="2700" dirty="0" smtClean="0"/>
              <a:t> </a:t>
            </a:r>
            <a:r>
              <a:rPr lang="en-US" sz="2700" dirty="0" smtClean="0"/>
              <a:t>) are </a:t>
            </a:r>
            <a:r>
              <a:rPr lang="en-US" sz="2700" dirty="0" smtClean="0"/>
              <a:t>used for vermiculture composting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Surface </a:t>
            </a:r>
            <a:r>
              <a:rPr lang="en-US" sz="2200" dirty="0" smtClean="0"/>
              <a:t>dwellers </a:t>
            </a:r>
            <a:endParaRPr lang="en-US" sz="2200" dirty="0" smtClean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Can eat half of their weight each day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Can double population in 2 months </a:t>
            </a:r>
          </a:p>
          <a:p>
            <a:pPr>
              <a:lnSpc>
                <a:spcPct val="90000"/>
              </a:lnSpc>
            </a:pPr>
            <a:endParaRPr lang="en-US" sz="2700" dirty="0" smtClean="0"/>
          </a:p>
          <a:p>
            <a:pPr>
              <a:lnSpc>
                <a:spcPct val="90000"/>
              </a:lnSpc>
            </a:pPr>
            <a:r>
              <a:rPr lang="en-US" sz="2700" dirty="0" smtClean="0"/>
              <a:t>D</a:t>
            </a:r>
            <a:r>
              <a:rPr lang="en-US" sz="2700" dirty="0" smtClean="0"/>
              <a:t>ew-worms </a:t>
            </a:r>
            <a:r>
              <a:rPr lang="en-US" sz="2700" dirty="0" smtClean="0"/>
              <a:t>(large worms), </a:t>
            </a:r>
            <a:r>
              <a:rPr lang="en-US" sz="2700" dirty="0" smtClean="0"/>
              <a:t>may not survive vermiculture</a:t>
            </a:r>
            <a:endParaRPr lang="en-US" sz="27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700" dirty="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700" dirty="0" smtClean="0"/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762000" y="6400800"/>
            <a:ext cx="7086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http://www.cityfarmer.org/wormcomp61.html#wormcompost</a:t>
            </a:r>
          </a:p>
        </p:txBody>
      </p:sp>
      <p:pic>
        <p:nvPicPr>
          <p:cNvPr id="18436" name="Picture 4" descr="draft table 003a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0574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066800" y="5596508"/>
            <a:ext cx="13652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northwestredworms.com</a:t>
            </a:r>
          </a:p>
          <a:p>
            <a:endParaRPr lang="en-US" sz="8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Worms Con’t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Worms are light sensitive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Temp: Keep within 50-60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000" dirty="0" smtClean="0"/>
              <a:t> 	degrees </a:t>
            </a:r>
            <a:r>
              <a:rPr lang="en-US" sz="3000" dirty="0" smtClean="0"/>
              <a:t>Fahrenheit</a:t>
            </a:r>
            <a:endParaRPr lang="en-US" sz="30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Worms </a:t>
            </a:r>
            <a:r>
              <a:rPr lang="en-US" sz="2400" dirty="0" smtClean="0"/>
              <a:t>die at 80 </a:t>
            </a:r>
            <a:r>
              <a:rPr lang="en-US" sz="2400" dirty="0" smtClean="0"/>
              <a:t>degrees </a:t>
            </a:r>
          </a:p>
          <a:p>
            <a:pPr marL="631825" lvl="2" indent="0">
              <a:lnSpc>
                <a:spcPct val="80000"/>
              </a:lnSpc>
              <a:buNone/>
            </a:pPr>
            <a:r>
              <a:rPr lang="en-US" sz="2400" dirty="0" smtClean="0"/>
              <a:t>Fahrenheit</a:t>
            </a:r>
            <a:endParaRPr lang="en-US" sz="27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Air:  Worms breathe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000" dirty="0" smtClean="0"/>
              <a:t>	through </a:t>
            </a:r>
            <a:r>
              <a:rPr lang="en-US" sz="3000" dirty="0" smtClean="0"/>
              <a:t>skin</a:t>
            </a:r>
            <a:endParaRPr lang="en-US" sz="3000" dirty="0" smtClean="0"/>
          </a:p>
          <a:p>
            <a:pPr lvl="1">
              <a:lnSpc>
                <a:spcPct val="90000"/>
              </a:lnSpc>
            </a:pPr>
            <a:r>
              <a:rPr lang="en-US" sz="2400" dirty="0"/>
              <a:t>Loosely pack compost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3000" dirty="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Water:  Worms like moist compost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About 75% </a:t>
            </a:r>
            <a:r>
              <a:rPr lang="en-US" sz="2400" dirty="0" smtClean="0"/>
              <a:t>water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3000" dirty="0" smtClean="0"/>
          </a:p>
        </p:txBody>
      </p:sp>
      <p:pic>
        <p:nvPicPr>
          <p:cNvPr id="19459" name="Picture 3" descr="Red-Wigg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286000"/>
            <a:ext cx="3276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5486400" y="4419600"/>
            <a:ext cx="12525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pacifichorticulture.org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81000" y="6477000"/>
            <a:ext cx="853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 dirty="0">
                <a:solidFill>
                  <a:schemeClr val="accent1"/>
                </a:solidFill>
              </a:rPr>
              <a:t>Michele Young - Environmental Services Director, City of San Jose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Many Red Wigglers?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153400" cy="2286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Under the right conditions, worms quickly multiply to </a:t>
            </a:r>
            <a:r>
              <a:rPr lang="en-US" sz="3000" dirty="0" smtClean="0"/>
              <a:t>3,000</a:t>
            </a:r>
            <a:endParaRPr lang="en-US" sz="3000" dirty="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3000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Start with fewer worms, reduce the amount of food waste to allow the worm population to increase at a steady pace.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3000" dirty="0" smtClean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09600" y="6477000"/>
            <a:ext cx="7772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http://www.cityfarmer.org/wormcomp61.html#wormcompost; http://www.calrecycle.ca.gov/organics/worms/WormFact.htm#09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810000" y="1600200"/>
            <a:ext cx="3733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2100" indent="-292100">
              <a:lnSpc>
                <a:spcPct val="80000"/>
              </a:lnSpc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3000" dirty="0" smtClean="0">
                <a:latin typeface="+mn-lt"/>
                <a:cs typeface="+mn-cs"/>
              </a:rPr>
              <a:t>2,000 </a:t>
            </a:r>
            <a:r>
              <a:rPr lang="en-US" sz="3000" dirty="0">
                <a:latin typeface="+mn-lt"/>
                <a:cs typeface="+mn-cs"/>
              </a:rPr>
              <a:t>worms (~ 2 </a:t>
            </a:r>
            <a:r>
              <a:rPr lang="en-US" sz="3000" dirty="0" smtClean="0">
                <a:latin typeface="+mn-lt"/>
                <a:cs typeface="+mn-cs"/>
              </a:rPr>
              <a:t>lbs.) can </a:t>
            </a:r>
            <a:r>
              <a:rPr lang="en-US" sz="3000" dirty="0">
                <a:latin typeface="+mn-lt"/>
                <a:cs typeface="+mn-cs"/>
              </a:rPr>
              <a:t>compost </a:t>
            </a:r>
            <a:r>
              <a:rPr lang="en-US" sz="3000" dirty="0">
                <a:latin typeface="+mn-lt"/>
                <a:cs typeface="+mn-cs"/>
              </a:rPr>
              <a:t>one pound            of </a:t>
            </a:r>
            <a:r>
              <a:rPr lang="en-US" sz="3000" dirty="0">
                <a:latin typeface="+mn-lt"/>
                <a:cs typeface="+mn-cs"/>
              </a:rPr>
              <a:t>food waste</a:t>
            </a:r>
          </a:p>
          <a:p>
            <a:endParaRPr lang="en-US" dirty="0">
              <a:latin typeface="Rockwell" pitchFamily="18" charset="0"/>
            </a:endParaRPr>
          </a:p>
        </p:txBody>
      </p:sp>
      <p:pic>
        <p:nvPicPr>
          <p:cNvPr id="20485" name="Picture 5" descr="compost_pile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2914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572501" y="3507345"/>
            <a:ext cx="1679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blog.gardenharvestsupply.com</a:t>
            </a:r>
          </a:p>
          <a:p>
            <a:endParaRPr lang="en-US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309098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Step by Step: The Worm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Bed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8525"/>
          </a:xfrm>
        </p:spPr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1) Rip apart </a:t>
            </a:r>
            <a:r>
              <a:rPr lang="en-US" dirty="0" smtClean="0"/>
              <a:t>black and </a:t>
            </a:r>
            <a:r>
              <a:rPr lang="en-US" dirty="0" smtClean="0"/>
              <a:t>white newspapers into one inch wide strips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2) Plump up the newspapers and then moisten the compost, but make sure it is not </a:t>
            </a:r>
            <a:r>
              <a:rPr lang="en-US" dirty="0" smtClean="0"/>
              <a:t>drippy</a:t>
            </a:r>
            <a:endParaRPr lang="en-US" dirty="0" smtClean="0"/>
          </a:p>
        </p:txBody>
      </p:sp>
      <p:pic>
        <p:nvPicPr>
          <p:cNvPr id="21507" name="Picture 3" descr="Image-412A844A9A6E11D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28352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wormcompost0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038600"/>
            <a:ext cx="28448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8001000" y="1371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latin typeface="Rockwell" pitchFamily="18" charset="0"/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029200" y="3810000"/>
            <a:ext cx="2514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http://homepage.mac.com/cityfarmer/comiclife/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21511" name="TextBox 8"/>
          <p:cNvSpPr txBox="1">
            <a:spLocks noChangeArrowheads="1"/>
          </p:cNvSpPr>
          <p:nvPr/>
        </p:nvSpPr>
        <p:spPr bwMode="auto">
          <a:xfrm>
            <a:off x="5029200" y="6477000"/>
            <a:ext cx="14224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abloomgardencenter.com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2667000" y="6400800"/>
            <a:ext cx="2522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http://reducewaste.org/portal/site/iwm/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Worm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Bed 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(Con’t)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5105400"/>
          </a:xfrm>
        </p:spPr>
        <p:txBody>
          <a:bodyPr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3) Fill ¾ of bin with the following bedding materials: shredded corrugated cardboard, shredded leaves, compost, aged manure, sawdust and chopped up straw, but NO glossy paper or </a:t>
            </a:r>
            <a:r>
              <a:rPr lang="en-US" dirty="0" smtClean="0"/>
              <a:t>magazines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4) A few handfuls of soil and/or sand need to be placed on the bedding for effective grit digestion of the </a:t>
            </a:r>
            <a:r>
              <a:rPr lang="en-US" dirty="0" smtClean="0"/>
              <a:t>worm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/>
          </a:p>
        </p:txBody>
      </p:sp>
      <p:pic>
        <p:nvPicPr>
          <p:cNvPr id="22531" name="Picture 3" descr="img_15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00200"/>
            <a:ext cx="31099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Bedd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254500"/>
            <a:ext cx="31242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5334000" y="4038600"/>
            <a:ext cx="104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txwormranch.com</a:t>
            </a:r>
          </a:p>
          <a:p>
            <a:endParaRPr lang="en-US" sz="800" dirty="0">
              <a:latin typeface="Rockwell" pitchFamily="18" charset="0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334000" y="6477000"/>
            <a:ext cx="14859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Rockwell" pitchFamily="18" charset="0"/>
              </a:rPr>
              <a:t>vermicomposters.ning.com</a:t>
            </a:r>
          </a:p>
          <a:p>
            <a:endParaRPr lang="en-US" dirty="0">
              <a:latin typeface="Rockwell" pitchFamily="18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2819400" y="6400800"/>
            <a:ext cx="2522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</a:rPr>
              <a:t>http://reducewaste.org/portal/site/iwm/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1488</TotalTime>
  <Words>874</Words>
  <Application>Microsoft Office PowerPoint</Application>
  <PresentationFormat>On-screen Show (4:3)</PresentationFormat>
  <Paragraphs>173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Foundry</vt:lpstr>
      <vt:lpstr> San Jose State University Center for the Development of Recycling  Vermiculture:  The Essence of Composting at Home  </vt:lpstr>
      <vt:lpstr>History of Compost</vt:lpstr>
      <vt:lpstr>Overview and Benefits </vt:lpstr>
      <vt:lpstr>Vermiculture Composting:</vt:lpstr>
      <vt:lpstr>Get to Know Your Worms</vt:lpstr>
      <vt:lpstr>Worms Con’t</vt:lpstr>
      <vt:lpstr>How Many Red Wigglers?</vt:lpstr>
      <vt:lpstr>Step by Step: The Worm Bed</vt:lpstr>
      <vt:lpstr>The Worm Bed (Con’t)</vt:lpstr>
      <vt:lpstr>Adding Worms</vt:lpstr>
      <vt:lpstr>Bedding Care</vt:lpstr>
      <vt:lpstr>Replacing Bedding</vt:lpstr>
      <vt:lpstr>Step by Step: Feeding</vt:lpstr>
      <vt:lpstr>Do’s and Don’ts </vt:lpstr>
      <vt:lpstr>First Time Feeding</vt:lpstr>
      <vt:lpstr>Harvesting</vt:lpstr>
      <vt:lpstr>Harvesting Con’t</vt:lpstr>
      <vt:lpstr>Compost and Gardening</vt:lpstr>
      <vt:lpstr>Troubleshooting</vt:lpstr>
      <vt:lpstr>Making Bins</vt:lpstr>
    </vt:vector>
  </TitlesOfParts>
  <Company>The Center for the Development of Recycling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Bruce Olszewski</dc:creator>
  <cp:lastModifiedBy>Bruce Olszewski</cp:lastModifiedBy>
  <cp:revision>228</cp:revision>
  <dcterms:created xsi:type="dcterms:W3CDTF">2010-07-28T17:14:23Z</dcterms:created>
  <dcterms:modified xsi:type="dcterms:W3CDTF">2014-06-18T22:54:17Z</dcterms:modified>
</cp:coreProperties>
</file>